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handoutMasterIdLst>
    <p:handoutMasterId r:id="rId8"/>
  </p:handoutMasterIdLst>
  <p:sldIdLst>
    <p:sldId id="262" r:id="rId2"/>
    <p:sldId id="277" r:id="rId3"/>
    <p:sldId id="279" r:id="rId4"/>
    <p:sldId id="274" r:id="rId5"/>
    <p:sldId id="276"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47B82-74C3-4FD1-AC29-08ED6150EF24}" v="47" dt="2019-06-12T22:00:44.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522" autoAdjust="0"/>
  </p:normalViewPr>
  <p:slideViewPr>
    <p:cSldViewPr>
      <p:cViewPr varScale="1">
        <p:scale>
          <a:sx n="63" d="100"/>
          <a:sy n="63" d="100"/>
        </p:scale>
        <p:origin x="3322" y="53"/>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09986E35-4D2D-42D9-8884-8E522139BF86}"/>
    <pc:docChg chg="undo custSel addSld delSld modSld sldOrd">
      <pc:chgData name="Holt, Christina M." userId="f0ec64dc-9a37-4e81-8588-f7d6dc015f6d" providerId="ADAL" clId="{09986E35-4D2D-42D9-8884-8E522139BF86}" dt="2019-06-12T22:03:03.824" v="2238" actId="20577"/>
      <pc:docMkLst>
        <pc:docMk/>
      </pc:docMkLst>
      <pc:sldChg chg="del">
        <pc:chgData name="Holt, Christina M." userId="f0ec64dc-9a37-4e81-8588-f7d6dc015f6d" providerId="ADAL" clId="{09986E35-4D2D-42D9-8884-8E522139BF86}" dt="2019-06-12T21:52:30.663" v="1204" actId="2696"/>
        <pc:sldMkLst>
          <pc:docMk/>
          <pc:sldMk cId="0" sldId="256"/>
        </pc:sldMkLst>
      </pc:sldChg>
      <pc:sldChg chg="del">
        <pc:chgData name="Holt, Christina M." userId="f0ec64dc-9a37-4e81-8588-f7d6dc015f6d" providerId="ADAL" clId="{09986E35-4D2D-42D9-8884-8E522139BF86}" dt="2019-06-12T19:40:00.260" v="2" actId="2696"/>
        <pc:sldMkLst>
          <pc:docMk/>
          <pc:sldMk cId="3063410339" sldId="259"/>
        </pc:sldMkLst>
      </pc:sldChg>
      <pc:sldChg chg="add">
        <pc:chgData name="Holt, Christina M." userId="f0ec64dc-9a37-4e81-8588-f7d6dc015f6d" providerId="ADAL" clId="{09986E35-4D2D-42D9-8884-8E522139BF86}" dt="2019-06-12T19:42:23.461" v="3"/>
        <pc:sldMkLst>
          <pc:docMk/>
          <pc:sldMk cId="3148426261" sldId="262"/>
        </pc:sldMkLst>
      </pc:sldChg>
      <pc:sldChg chg="addSp modSp modNotesTx">
        <pc:chgData name="Holt, Christina M." userId="f0ec64dc-9a37-4e81-8588-f7d6dc015f6d" providerId="ADAL" clId="{09986E35-4D2D-42D9-8884-8E522139BF86}" dt="2019-06-12T21:48:39.556" v="1198" actId="14100"/>
        <pc:sldMkLst>
          <pc:docMk/>
          <pc:sldMk cId="2092454353" sldId="274"/>
        </pc:sldMkLst>
        <pc:picChg chg="mod ord">
          <ac:chgData name="Holt, Christina M." userId="f0ec64dc-9a37-4e81-8588-f7d6dc015f6d" providerId="ADAL" clId="{09986E35-4D2D-42D9-8884-8E522139BF86}" dt="2019-06-12T21:48:39.556" v="1198" actId="14100"/>
          <ac:picMkLst>
            <pc:docMk/>
            <pc:sldMk cId="2092454353" sldId="274"/>
            <ac:picMk id="5" creationId="{2D384B86-BE3F-4E34-89B7-48638A7576A2}"/>
          </ac:picMkLst>
        </pc:picChg>
        <pc:picChg chg="add mod">
          <ac:chgData name="Holt, Christina M." userId="f0ec64dc-9a37-4e81-8588-f7d6dc015f6d" providerId="ADAL" clId="{09986E35-4D2D-42D9-8884-8E522139BF86}" dt="2019-06-12T21:48:16.750" v="1195" actId="1076"/>
          <ac:picMkLst>
            <pc:docMk/>
            <pc:sldMk cId="2092454353" sldId="274"/>
            <ac:picMk id="1026" creationId="{38F49F17-3F08-4313-BCE4-D48329F01BB6}"/>
          </ac:picMkLst>
        </pc:picChg>
      </pc:sldChg>
      <pc:sldChg chg="add del ord modNotesTx">
        <pc:chgData name="Holt, Christina M." userId="f0ec64dc-9a37-4e81-8588-f7d6dc015f6d" providerId="ADAL" clId="{09986E35-4D2D-42D9-8884-8E522139BF86}" dt="2019-06-12T21:47:30.734" v="1186" actId="2696"/>
        <pc:sldMkLst>
          <pc:docMk/>
          <pc:sldMk cId="3040136895" sldId="275"/>
        </pc:sldMkLst>
      </pc:sldChg>
      <pc:sldChg chg="addSp delSp modSp modNotesTx">
        <pc:chgData name="Holt, Christina M." userId="f0ec64dc-9a37-4e81-8588-f7d6dc015f6d" providerId="ADAL" clId="{09986E35-4D2D-42D9-8884-8E522139BF86}" dt="2019-06-12T21:51:17" v="1203" actId="1076"/>
        <pc:sldMkLst>
          <pc:docMk/>
          <pc:sldMk cId="2072444351" sldId="276"/>
        </pc:sldMkLst>
        <pc:picChg chg="add mod">
          <ac:chgData name="Holt, Christina M." userId="f0ec64dc-9a37-4e81-8588-f7d6dc015f6d" providerId="ADAL" clId="{09986E35-4D2D-42D9-8884-8E522139BF86}" dt="2019-06-12T21:51:17" v="1203" actId="1076"/>
          <ac:picMkLst>
            <pc:docMk/>
            <pc:sldMk cId="2072444351" sldId="276"/>
            <ac:picMk id="3" creationId="{323C5311-0B44-452F-AEC9-F7B2995EB7BF}"/>
          </ac:picMkLst>
        </pc:picChg>
        <pc:picChg chg="del">
          <ac:chgData name="Holt, Christina M." userId="f0ec64dc-9a37-4e81-8588-f7d6dc015f6d" providerId="ADAL" clId="{09986E35-4D2D-42D9-8884-8E522139BF86}" dt="2019-06-12T21:51:05.922" v="1200" actId="478"/>
          <ac:picMkLst>
            <pc:docMk/>
            <pc:sldMk cId="2072444351" sldId="276"/>
            <ac:picMk id="5" creationId="{73C6711D-40E5-4915-9715-C6F8A2711328}"/>
          </ac:picMkLst>
        </pc:picChg>
      </pc:sldChg>
      <pc:sldChg chg="addSp modSp add modNotesTx">
        <pc:chgData name="Holt, Christina M." userId="f0ec64dc-9a37-4e81-8588-f7d6dc015f6d" providerId="ADAL" clId="{09986E35-4D2D-42D9-8884-8E522139BF86}" dt="2019-06-12T22:01:24.189" v="1750" actId="20577"/>
        <pc:sldMkLst>
          <pc:docMk/>
          <pc:sldMk cId="1390263038" sldId="277"/>
        </pc:sldMkLst>
        <pc:picChg chg="add mod">
          <ac:chgData name="Holt, Christina M." userId="f0ec64dc-9a37-4e81-8588-f7d6dc015f6d" providerId="ADAL" clId="{09986E35-4D2D-42D9-8884-8E522139BF86}" dt="2019-06-12T21:46:44.532" v="1012" actId="14100"/>
          <ac:picMkLst>
            <pc:docMk/>
            <pc:sldMk cId="1390263038" sldId="277"/>
            <ac:picMk id="4" creationId="{51D86461-D4C1-4623-BEB6-8EC2F77CD636}"/>
          </ac:picMkLst>
        </pc:picChg>
      </pc:sldChg>
      <pc:sldChg chg="addSp delSp modSp add del">
        <pc:chgData name="Holt, Christina M." userId="f0ec64dc-9a37-4e81-8588-f7d6dc015f6d" providerId="ADAL" clId="{09986E35-4D2D-42D9-8884-8E522139BF86}" dt="2019-06-12T22:00:45.882" v="1717" actId="2696"/>
        <pc:sldMkLst>
          <pc:docMk/>
          <pc:sldMk cId="2695512916" sldId="278"/>
        </pc:sldMkLst>
        <pc:picChg chg="add del mod">
          <ac:chgData name="Holt, Christina M." userId="f0ec64dc-9a37-4e81-8588-f7d6dc015f6d" providerId="ADAL" clId="{09986E35-4D2D-42D9-8884-8E522139BF86}" dt="2019-06-12T22:00:43.518" v="1715"/>
          <ac:picMkLst>
            <pc:docMk/>
            <pc:sldMk cId="2695512916" sldId="278"/>
            <ac:picMk id="4" creationId="{255B6040-AE55-4A54-9A16-8A097C27B866}"/>
          </ac:picMkLst>
        </pc:picChg>
      </pc:sldChg>
      <pc:sldChg chg="addSp delSp add modNotesTx">
        <pc:chgData name="Holt, Christina M." userId="f0ec64dc-9a37-4e81-8588-f7d6dc015f6d" providerId="ADAL" clId="{09986E35-4D2D-42D9-8884-8E522139BF86}" dt="2019-06-12T22:03:03.824" v="2238" actId="20577"/>
        <pc:sldMkLst>
          <pc:docMk/>
          <pc:sldMk cId="2759788453" sldId="279"/>
        </pc:sldMkLst>
        <pc:spChg chg="del">
          <ac:chgData name="Holt, Christina M." userId="f0ec64dc-9a37-4e81-8588-f7d6dc015f6d" providerId="ADAL" clId="{09986E35-4D2D-42D9-8884-8E522139BF86}" dt="2019-06-12T22:00:41.068" v="1714"/>
          <ac:spMkLst>
            <pc:docMk/>
            <pc:sldMk cId="2759788453" sldId="279"/>
            <ac:spMk id="2" creationId="{9743D4F7-2ED4-4097-96B6-2330791ABC13}"/>
          </ac:spMkLst>
        </pc:spChg>
        <pc:spChg chg="del">
          <ac:chgData name="Holt, Christina M." userId="f0ec64dc-9a37-4e81-8588-f7d6dc015f6d" providerId="ADAL" clId="{09986E35-4D2D-42D9-8884-8E522139BF86}" dt="2019-06-12T22:00:41.068" v="1714"/>
          <ac:spMkLst>
            <pc:docMk/>
            <pc:sldMk cId="2759788453" sldId="279"/>
            <ac:spMk id="3" creationId="{BB054973-1820-42AC-A7A3-7534BF4E0EE1}"/>
          </ac:spMkLst>
        </pc:spChg>
        <pc:picChg chg="add">
          <ac:chgData name="Holt, Christina M." userId="f0ec64dc-9a37-4e81-8588-f7d6dc015f6d" providerId="ADAL" clId="{09986E35-4D2D-42D9-8884-8E522139BF86}" dt="2019-06-12T22:00:44.407" v="1716"/>
          <ac:picMkLst>
            <pc:docMk/>
            <pc:sldMk cId="2759788453" sldId="279"/>
            <ac:picMk id="4" creationId="{4E48B233-9C34-49A8-B475-042244812E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6/12/2019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6/12/2019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LiveWell envisions Douglas County “communities where we all thrive.”</a:t>
            </a:r>
          </a:p>
          <a:p>
            <a:pPr marL="0" indent="0">
              <a:buNone/>
            </a:pPr>
            <a:r>
              <a:rPr lang="en-US" sz="1200" b="0" dirty="0"/>
              <a:t>Our Mission in this work is “Leading a movement to build communities that support the health and well-being of all.”</a:t>
            </a:r>
          </a:p>
          <a:p>
            <a:endParaRPr lang="en-US" dirty="0"/>
          </a:p>
        </p:txBody>
      </p:sp>
    </p:spTree>
    <p:extLst>
      <p:ext uri="{BB962C8B-B14F-4D97-AF65-F5344CB8AC3E}">
        <p14:creationId xmlns:p14="http://schemas.microsoft.com/office/powerpoint/2010/main" val="164057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LiveWell</a:t>
            </a:r>
            <a:r>
              <a:rPr lang="en-US" dirty="0"/>
              <a:t> is proud to be continuing to lead the “Healthy Built Environment” and “Healthy Food for All” areas of the Community Health Plan. </a:t>
            </a:r>
          </a:p>
          <a:p>
            <a:endParaRPr lang="en-US" dirty="0"/>
          </a:p>
          <a:p>
            <a:r>
              <a:rPr lang="en-US" dirty="0" err="1"/>
              <a:t>LiveWell</a:t>
            </a:r>
            <a:r>
              <a:rPr lang="en-US" dirty="0"/>
              <a:t> work groups include: </a:t>
            </a:r>
            <a:br>
              <a:rPr lang="en-US" dirty="0"/>
            </a:br>
            <a:r>
              <a:rPr lang="en-US" dirty="0"/>
              <a:t>Healthy Built Environment</a:t>
            </a:r>
          </a:p>
          <a:p>
            <a:r>
              <a:rPr lang="en-US" dirty="0"/>
              <a:t>Healthy Food for All</a:t>
            </a:r>
          </a:p>
          <a:p>
            <a:r>
              <a:rPr lang="en-US" dirty="0"/>
              <a:t>Healthy Kids</a:t>
            </a:r>
          </a:p>
          <a:p>
            <a:r>
              <a:rPr lang="en-US" dirty="0" err="1"/>
              <a:t>WorkWell</a:t>
            </a:r>
            <a:r>
              <a:rPr lang="en-US" dirty="0"/>
              <a:t> Douglas County</a:t>
            </a:r>
          </a:p>
          <a:p>
            <a:r>
              <a:rPr lang="en-US" dirty="0"/>
              <a:t>Tobacco-free Living</a:t>
            </a:r>
          </a:p>
          <a:p>
            <a:r>
              <a:rPr lang="en-US" dirty="0"/>
              <a:t>Sexual Violence Prevention</a:t>
            </a:r>
          </a:p>
          <a:p>
            <a:endParaRPr lang="en-US" dirty="0"/>
          </a:p>
          <a:p>
            <a:r>
              <a:rPr lang="en-US" dirty="0" err="1"/>
              <a:t>LiveWell</a:t>
            </a:r>
            <a:r>
              <a:rPr lang="en-US" dirty="0"/>
              <a:t> has worked with the Health Department, the Sexual Trauma and Abuse Care Center, and local community residents to form work groups to address tobacco use and sexual violence prevention, which helped our community be competitive for bringing in funds to support efforts in those areas. </a:t>
            </a:r>
            <a:r>
              <a:rPr lang="en-US" dirty="0" err="1"/>
              <a:t>LiveWell</a:t>
            </a:r>
            <a:r>
              <a:rPr lang="en-US" dirty="0"/>
              <a:t> will continue to utilize multi-sectoral partnerships to respond to emergent community opportunities and needs, and leverage funds for our community. </a:t>
            </a:r>
          </a:p>
          <a:p>
            <a:endParaRPr lang="en-US" dirty="0"/>
          </a:p>
          <a:p>
            <a:r>
              <a:rPr lang="en-US" dirty="0"/>
              <a:t>The Sexual Violence Prevention work group has wrapped up an assessment on the risk and protective factors for sexual violence and is planning for improvement. </a:t>
            </a:r>
          </a:p>
          <a:p>
            <a:endParaRPr lang="en-US" dirty="0"/>
          </a:p>
        </p:txBody>
      </p:sp>
    </p:spTree>
    <p:extLst>
      <p:ext uri="{BB962C8B-B14F-4D97-AF65-F5344CB8AC3E}">
        <p14:creationId xmlns:p14="http://schemas.microsoft.com/office/powerpoint/2010/main" val="372029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key findings related to risk factors for Sexual Violence in Lawrence – and overlap with many of the issues in the community health plan: </a:t>
            </a:r>
          </a:p>
          <a:p>
            <a:endParaRPr lang="en-US" dirty="0"/>
          </a:p>
          <a:p>
            <a:pPr marL="171450" indent="-171450">
              <a:buFontTx/>
              <a:buChar char="-"/>
            </a:pPr>
            <a:r>
              <a:rPr lang="en-US" dirty="0"/>
              <a:t>Income inequality</a:t>
            </a:r>
          </a:p>
          <a:p>
            <a:pPr marL="171450" indent="-171450">
              <a:buFontTx/>
              <a:buChar char="-"/>
            </a:pPr>
            <a:r>
              <a:rPr lang="en-US" dirty="0"/>
              <a:t>Poverty</a:t>
            </a:r>
          </a:p>
          <a:p>
            <a:pPr marL="171450" indent="-171450">
              <a:buFontTx/>
              <a:buChar char="-"/>
            </a:pPr>
            <a:r>
              <a:rPr lang="en-US" dirty="0"/>
              <a:t>Housing</a:t>
            </a:r>
          </a:p>
          <a:p>
            <a:pPr marL="171450" indent="-171450">
              <a:buFontTx/>
              <a:buChar char="-"/>
            </a:pPr>
            <a:r>
              <a:rPr lang="en-US" dirty="0"/>
              <a:t>Food insecurity</a:t>
            </a:r>
          </a:p>
          <a:p>
            <a:pPr marL="171450" indent="-171450">
              <a:buFontTx/>
              <a:buChar char="-"/>
            </a:pPr>
            <a:r>
              <a:rPr lang="en-US" dirty="0"/>
              <a:t>Binge drinking/ high alcohol outlet density</a:t>
            </a:r>
          </a:p>
          <a:p>
            <a:pPr marL="171450" indent="-171450">
              <a:buFontTx/>
              <a:buChar char="-"/>
            </a:pPr>
            <a:endParaRPr lang="en-US" dirty="0"/>
          </a:p>
          <a:p>
            <a:pPr marL="0" indent="0">
              <a:buFontTx/>
              <a:buNone/>
            </a:pPr>
            <a:r>
              <a:rPr lang="en-US" dirty="0"/>
              <a:t>I hope that there will be opportunities for collaboration going forward as efforts move upstream to affect social determinants. </a:t>
            </a:r>
          </a:p>
        </p:txBody>
      </p:sp>
    </p:spTree>
    <p:extLst>
      <p:ext uri="{BB962C8B-B14F-4D97-AF65-F5344CB8AC3E}">
        <p14:creationId xmlns:p14="http://schemas.microsoft.com/office/powerpoint/2010/main" val="404543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The community-determined strategies for making these improvements to reduce food insecurity in our Douglas County communities include: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Ensuring enhanced food access for populations facing transportation barriers.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We are happy to report that Just Food has received funding to create a mobile food pantry, and will be partnering with Harvesters to retrofit the vehicle into a full mobile food pantry. This mobile food pantry will help get healthy food to some of the most vulnerable members in our community.</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Growing food recovery practices and policies to supply safe, nourishing food to those in need.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Sarah </a:t>
            </a:r>
            <a:r>
              <a:rPr kumimoji="0" lang="en-US" sz="1200" b="0" i="1" u="none" strike="noStrike" kern="1200" cap="none" spc="0" normalizeH="0" baseline="0" noProof="0" dirty="0" err="1">
                <a:ln>
                  <a:noFill/>
                </a:ln>
                <a:solidFill>
                  <a:prstClr val="white">
                    <a:lumMod val="50000"/>
                  </a:prstClr>
                </a:solidFill>
                <a:effectLst/>
                <a:uLnTx/>
                <a:uFillTx/>
                <a:latin typeface="+mn-lt"/>
                <a:ea typeface="+mn-ea"/>
                <a:cs typeface="+mn-cs"/>
              </a:rPr>
              <a:t>Hartsig</a:t>
            </a: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 has been working with USD 497 on food recovery practices.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Continuing to strengthen and expand the </a:t>
            </a:r>
            <a:r>
              <a:rPr kumimoji="0" lang="en-US" sz="1200" b="0" i="0" u="none" strike="noStrike" kern="1200" cap="none" spc="0" normalizeH="0" baseline="0" noProof="0" dirty="0" err="1">
                <a:ln>
                  <a:noFill/>
                </a:ln>
                <a:solidFill>
                  <a:prstClr val="white">
                    <a:lumMod val="50000"/>
                  </a:prstClr>
                </a:solidFill>
                <a:effectLst/>
                <a:uLnTx/>
                <a:uFillTx/>
                <a:latin typeface="+mn-lt"/>
                <a:ea typeface="+mn-ea"/>
                <a:cs typeface="+mn-cs"/>
              </a:rPr>
              <a:t>FuelGood</a:t>
            </a: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 Healthy Pantries Initiative to promote adoption of health-promoting policies and practices.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Removing barriers to and strengthening utilization of public food assistance programs for families with children and seniors.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The Summer Food Service Program has been expanded to Baldwin City. The city has qualified for the U.S. Department of Agriculture-funded program this year. The Baldwin City school district is sponsoring the program. There are sites at the Baldwin Elementary Intermediate Center, City Swimming Pool, Academy of Dance and Voice, Baldwin City Library, and Lumberyard Arts Center.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advocacy efforts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Extending food pantry evening/ weekend availability</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Just Food extended its evening hours and is now open every day until 6pm, and by appointment. </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growing “Hunger and Health” efforts to enhance integration of social services and health care (such as diabetes screening and self-management support at local pantries)</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Just Food and LMH are now partnering to provide free on-site health screenings at LMH each month, including blood sugar, blood pressure, and cholesterol (began Feb 26)</a:t>
            </a:r>
          </a:p>
          <a:p>
            <a:pPr marL="171450" indent="-171450">
              <a:spcBef>
                <a:spcPts val="0"/>
              </a:spcBef>
              <a:buFontTx/>
              <a:buChar cha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Strategies for making improvements to our built environment include: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local cities to advance a safe and robust pedestrian and bicycle network </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The Metropolitan Planning Organization (MPO) is in the process of finalizing an update to the Douglas Countywide Bikeway Plan. Specifically, a section called “Lawrence Bikes” is focusing on the bikeway network in Lawrence will be integrated into the existing bikeway plan. Public comment is being accepted through tomorrow (June 14). </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In February the city of Lawrence received a $480,000 Kansas Department of Transportation (KDOT) “Transportation Alternatives” grant to extend the Lawrence Loop from its current terminus in east Lawrence at 11th Street to approximately 7th Street. KDOT requires a 20% local match, and it is anticipated the city will approve this match as part of the 2020 budget process. A timeline for construction has not been provided to the public at this time.</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school districts and municipalities to assure completion, adoption, and implementation of regional or school district Safe Routes to School Plans</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r>
              <a:rPr kumimoji="0" lang="en-US" sz="1200" b="0" i="1" u="none" strike="noStrike" kern="1200" cap="none" spc="0" normalizeH="0" baseline="0" noProof="0" dirty="0">
                <a:ln>
                  <a:noFill/>
                </a:ln>
                <a:solidFill>
                  <a:prstClr val="white">
                    <a:lumMod val="50000"/>
                  </a:prstClr>
                </a:solidFill>
                <a:effectLst/>
                <a:uLnTx/>
                <a:uFillTx/>
                <a:latin typeface="+mn-lt"/>
                <a:ea typeface="+mn-ea"/>
                <a:cs typeface="+mn-cs"/>
              </a:rPr>
              <a:t>The MPO is also launching an effort to create a regional Safe Routes to School Plan. There is little detail available yet on the timing and process for the development of the plan, but it will likely start soon, as MPO staff have indicated this in recent public forums.</a:t>
            </a: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school districts’ efforts to adopt evidence-based policies that support opportunities for youth to be physically active</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ongoing development of public transit, with access for people of all abilities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Promoting community initiatives that support well maintained, equitably funded sidewalk networks.</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r>
              <a:rPr lang="en-US" sz="1200" i="1" kern="1200" dirty="0">
                <a:solidFill>
                  <a:schemeClr val="tx1"/>
                </a:solidFill>
                <a:effectLst/>
                <a:latin typeface="+mn-lt"/>
                <a:ea typeface="+mn-ea"/>
                <a:cs typeface="+mn-cs"/>
              </a:rPr>
              <a:t>The sidewalk maintenance debate is heating up a bit, and there are sidewalk improvements being made in the northwest quadrant of the city where the sidewalk maintenance program has been initially implemented. </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increasing the number of workplaces that are actively engaged with Healthy Eating Active Living (HEAL) initiatives</a:t>
            </a:r>
          </a:p>
          <a:p>
            <a:pPr marL="0" marR="0" lvl="0" indent="0" algn="l" defTabSz="914400" rtl="0" eaLnBrk="0" fontAlgn="base" latinLnBrk="0" hangingPunct="0">
              <a:lnSpc>
                <a:spcPct val="100000"/>
              </a:lnSpc>
              <a:spcBef>
                <a:spcPts val="70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28798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6/12/2019</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6/12/2019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6/12/2019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6/12/2019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6/12/2019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6/12/2019</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6/12/2019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6/12/2019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6/12/2019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6/12/2019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6/12/2019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6/12/2019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6/12/2019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6/12/2019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Vision and Mission</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Our Vision: </a:t>
            </a:r>
            <a:r>
              <a:rPr lang="en-US" sz="2800" dirty="0"/>
              <a:t>Communities where we all thrive.</a:t>
            </a:r>
          </a:p>
          <a:p>
            <a:pPr marL="0" indent="0">
              <a:buNone/>
            </a:pPr>
            <a:r>
              <a:rPr lang="en-US" sz="2800" b="1" dirty="0"/>
              <a:t>Our Mission: </a:t>
            </a:r>
            <a:r>
              <a:rPr lang="en-US" sz="2800" dirty="0"/>
              <a:t>Leading a movement to build communities that support the health and well-being of all.</a:t>
            </a:r>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5638800" cy="3021151"/>
          </a:xfrm>
          <a:prstGeom prst="rect">
            <a:avLst/>
          </a:prstGeom>
        </p:spPr>
      </p:pic>
    </p:spTree>
    <p:extLst>
      <p:ext uri="{BB962C8B-B14F-4D97-AF65-F5344CB8AC3E}">
        <p14:creationId xmlns:p14="http://schemas.microsoft.com/office/powerpoint/2010/main" val="314842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FF2B-3ADC-4F35-A4EB-2CE2A7B3F0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AB31D9-9724-4DE5-A035-121331974185}"/>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51D86461-D4C1-4623-BEB6-8EC2F77CD636}"/>
              </a:ext>
            </a:extLst>
          </p:cNvPr>
          <p:cNvPicPr>
            <a:picLocks noChangeAspect="1"/>
          </p:cNvPicPr>
          <p:nvPr/>
        </p:nvPicPr>
        <p:blipFill>
          <a:blip r:embed="rId3"/>
          <a:stretch>
            <a:fillRect/>
          </a:stretch>
        </p:blipFill>
        <p:spPr>
          <a:xfrm>
            <a:off x="-533400" y="-228600"/>
            <a:ext cx="10363200" cy="7086600"/>
          </a:xfrm>
          <a:prstGeom prst="rect">
            <a:avLst/>
          </a:prstGeom>
        </p:spPr>
      </p:pic>
    </p:spTree>
    <p:extLst>
      <p:ext uri="{BB962C8B-B14F-4D97-AF65-F5344CB8AC3E}">
        <p14:creationId xmlns:p14="http://schemas.microsoft.com/office/powerpoint/2010/main" val="139026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8B233-9C34-49A8-B475-042244812EB6}"/>
              </a:ext>
            </a:extLst>
          </p:cNvPr>
          <p:cNvPicPr>
            <a:picLocks noChangeAspect="1"/>
          </p:cNvPicPr>
          <p:nvPr/>
        </p:nvPicPr>
        <p:blipFill>
          <a:blip r:embed="rId3"/>
          <a:stretch>
            <a:fillRect/>
          </a:stretch>
        </p:blipFill>
        <p:spPr>
          <a:xfrm>
            <a:off x="493776" y="271272"/>
            <a:ext cx="8156448" cy="6464480"/>
          </a:xfrm>
          <a:prstGeom prst="rect">
            <a:avLst/>
          </a:prstGeom>
        </p:spPr>
      </p:pic>
    </p:spTree>
    <p:extLst>
      <p:ext uri="{BB962C8B-B14F-4D97-AF65-F5344CB8AC3E}">
        <p14:creationId xmlns:p14="http://schemas.microsoft.com/office/powerpoint/2010/main" val="275978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Reducing Food Insecurity</a:t>
            </a:r>
          </a:p>
        </p:txBody>
      </p:sp>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3">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5"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pic>
        <p:nvPicPr>
          <p:cNvPr id="1026" name="Picture 2" descr="Image may contain: 1 person, outdoor">
            <a:extLst>
              <a:ext uri="{FF2B5EF4-FFF2-40B4-BE49-F238E27FC236}">
                <a16:creationId xmlns:a16="http://schemas.microsoft.com/office/drawing/2014/main" id="{38F49F17-3F08-4313-BCE4-D48329F01B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014" b="42247"/>
          <a:stretch/>
        </p:blipFill>
        <p:spPr bwMode="auto">
          <a:xfrm>
            <a:off x="5024628" y="4146366"/>
            <a:ext cx="4119372" cy="2676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5102543" y="2711634"/>
            <a:ext cx="2469100" cy="1925898"/>
          </a:xfrm>
          <a:prstGeom prst="rect">
            <a:avLst/>
          </a:prstGeom>
        </p:spPr>
      </p:pic>
    </p:spTree>
    <p:extLst>
      <p:ext uri="{BB962C8B-B14F-4D97-AF65-F5344CB8AC3E}">
        <p14:creationId xmlns:p14="http://schemas.microsoft.com/office/powerpoint/2010/main" val="209245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B3AF1-E5F5-435B-AF99-77DDC8D90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516" y="1676401"/>
            <a:ext cx="3966484" cy="2644322"/>
          </a:xfrm>
          <a:prstGeom prst="rect">
            <a:avLst/>
          </a:prstGeom>
        </p:spPr>
      </p:pic>
      <p:sp>
        <p:nvSpPr>
          <p:cNvPr id="2" name="Title 1">
            <a:extLst>
              <a:ext uri="{FF2B5EF4-FFF2-40B4-BE49-F238E27FC236}">
                <a16:creationId xmlns:a16="http://schemas.microsoft.com/office/drawing/2014/main" id="{05406943-1BB1-4551-A333-461E0A3C2BC0}"/>
              </a:ext>
            </a:extLst>
          </p:cNvPr>
          <p:cNvSpPr>
            <a:spLocks noGrp="1"/>
          </p:cNvSpPr>
          <p:nvPr>
            <p:ph type="title"/>
          </p:nvPr>
        </p:nvSpPr>
        <p:spPr/>
        <p:txBody>
          <a:bodyPr/>
          <a:lstStyle/>
          <a:p>
            <a:r>
              <a:rPr lang="en-US" dirty="0"/>
              <a:t>Healthy Built Environment</a:t>
            </a:r>
          </a:p>
        </p:txBody>
      </p:sp>
      <p:pic>
        <p:nvPicPr>
          <p:cNvPr id="4" name="Picture 3">
            <a:extLst>
              <a:ext uri="{FF2B5EF4-FFF2-40B4-BE49-F238E27FC236}">
                <a16:creationId xmlns:a16="http://schemas.microsoft.com/office/drawing/2014/main" id="{FCFA1F46-F027-4BF4-8CE7-08DF612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3617805" cy="2438400"/>
          </a:xfrm>
          <a:prstGeom prst="rect">
            <a:avLst/>
          </a:prstGeom>
        </p:spPr>
      </p:pic>
      <p:pic>
        <p:nvPicPr>
          <p:cNvPr id="3074" name="Picture 2" descr="Image result for feet walking on sidewalk">
            <a:extLst>
              <a:ext uri="{FF2B5EF4-FFF2-40B4-BE49-F238E27FC236}">
                <a16:creationId xmlns:a16="http://schemas.microsoft.com/office/drawing/2014/main" id="{3E92A5C3-C69E-4D43-A05B-83BF9F1DF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81600"/>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23C5311-0B44-452F-AEC9-F7B2995EB7BF}"/>
              </a:ext>
            </a:extLst>
          </p:cNvPr>
          <p:cNvPicPr>
            <a:picLocks noChangeAspect="1"/>
          </p:cNvPicPr>
          <p:nvPr/>
        </p:nvPicPr>
        <p:blipFill>
          <a:blip r:embed="rId6"/>
          <a:stretch>
            <a:fillRect/>
          </a:stretch>
        </p:blipFill>
        <p:spPr>
          <a:xfrm>
            <a:off x="3039766" y="3352365"/>
            <a:ext cx="3617805" cy="3308318"/>
          </a:xfrm>
          <a:prstGeom prst="rect">
            <a:avLst/>
          </a:prstGeom>
        </p:spPr>
      </p:pic>
    </p:spTree>
    <p:extLst>
      <p:ext uri="{BB962C8B-B14F-4D97-AF65-F5344CB8AC3E}">
        <p14:creationId xmlns:p14="http://schemas.microsoft.com/office/powerpoint/2010/main" val="20724443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71AD75A41940408A7EDF882179E4A6" ma:contentTypeVersion="1" ma:contentTypeDescription="Create a new document." ma:contentTypeScope="" ma:versionID="2cb1a6ae6da413a848117b1cff3b96b9">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9528FB-1502-4B92-BBC4-201A6F710E33}"/>
</file>

<file path=customXml/itemProps2.xml><?xml version="1.0" encoding="utf-8"?>
<ds:datastoreItem xmlns:ds="http://schemas.openxmlformats.org/officeDocument/2006/customXml" ds:itemID="{896FE2D1-90E5-4346-AFA7-05F55A35F467}"/>
</file>

<file path=customXml/itemProps3.xml><?xml version="1.0" encoding="utf-8"?>
<ds:datastoreItem xmlns:ds="http://schemas.openxmlformats.org/officeDocument/2006/customXml" ds:itemID="{725D4D75-C938-4585-8E3F-BBF37DDBD444}"/>
</file>

<file path=docProps/app.xml><?xml version="1.0" encoding="utf-8"?>
<Properties xmlns="http://schemas.openxmlformats.org/officeDocument/2006/extended-properties" xmlns:vt="http://schemas.openxmlformats.org/officeDocument/2006/docPropsVTypes">
  <Template/>
  <TotalTime>4856</TotalTime>
  <Words>815</Words>
  <Application>Microsoft Office PowerPoint</Application>
  <PresentationFormat>On-screen Show (4:3)</PresentationFormat>
  <Paragraphs>69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Frutiger 45 Light</vt:lpstr>
      <vt:lpstr>Frutiger 55 Roman</vt:lpstr>
      <vt:lpstr>Tw Cen MT</vt:lpstr>
      <vt:lpstr>Wingdings</vt:lpstr>
      <vt:lpstr>Wingdings 2</vt:lpstr>
      <vt:lpstr>Median</vt:lpstr>
      <vt:lpstr>LiveWell Vision and Mission</vt:lpstr>
      <vt:lpstr>PowerPoint Presentation</vt:lpstr>
      <vt:lpstr>PowerPoint Presentation</vt:lpstr>
      <vt:lpstr>Reducing Food Insecurity</vt:lpstr>
      <vt:lpstr>Healthy Built Environment</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342</cp:revision>
  <cp:lastPrinted>2018-11-13T19:08:22Z</cp:lastPrinted>
  <dcterms:created xsi:type="dcterms:W3CDTF">2011-04-14T18:42:20Z</dcterms:created>
  <dcterms:modified xsi:type="dcterms:W3CDTF">2019-06-12T22:03:12Z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0x0101009571AD75A41940408A7EDF882179E4A6</vt:lpwstr>
  </property>
</Properties>
</file>